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73"/>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405" r:id="rId69"/>
    <p:sldId id="406" r:id="rId70"/>
    <p:sldId id="407" r:id="rId71"/>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78"/>
        <p:guide pos="24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notesMaster" Target="notesMasters/notesMaster1.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3.png"/><Relationship Id="rId1" Type="http://schemas.openxmlformats.org/officeDocument/2006/relationships/image" Target="../media/image152.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1.png"/><Relationship Id="rId1" Type="http://schemas.openxmlformats.org/officeDocument/2006/relationships/image" Target="../media/image16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3.png"/><Relationship Id="rId1" Type="http://schemas.openxmlformats.org/officeDocument/2006/relationships/image" Target="../media/image162.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0.png"/><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55.xml.rels><?xml version="1.0" encoding="UTF-8" standalone="yes"?>
<Relationships xmlns="http://schemas.openxmlformats.org/package/2006/relationships"><Relationship Id="rId9" Type="http://schemas.openxmlformats.org/officeDocument/2006/relationships/image" Target="../media/image179.png"/><Relationship Id="rId8" Type="http://schemas.openxmlformats.org/officeDocument/2006/relationships/image" Target="../media/image178.png"/><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1" Type="http://schemas.openxmlformats.org/officeDocument/2006/relationships/slideLayout" Target="../slideLayouts/slideLayout3.xml"/><Relationship Id="rId10" Type="http://schemas.openxmlformats.org/officeDocument/2006/relationships/image" Target="../media/image180.png"/><Relationship Id="rId1" Type="http://schemas.openxmlformats.org/officeDocument/2006/relationships/image" Target="../media/image171.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8.png"/><Relationship Id="rId7" Type="http://schemas.openxmlformats.org/officeDocument/2006/relationships/image" Target="../media/image187.png"/><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3.png"/><Relationship Id="rId1" Type="http://schemas.openxmlformats.org/officeDocument/2006/relationships/image" Target="../media/image192.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2.png"/><Relationship Id="rId2" Type="http://schemas.openxmlformats.org/officeDocument/2006/relationships/image" Target="../media/image201.GIF"/><Relationship Id="rId1" Type="http://schemas.openxmlformats.org/officeDocument/2006/relationships/image" Target="../media/image200.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image" Target="../media/image208.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7.png"/><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64.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25.png"/><Relationship Id="rId7" Type="http://schemas.openxmlformats.org/officeDocument/2006/relationships/image" Target="../media/image224.png"/><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3" Type="http://schemas.openxmlformats.org/officeDocument/2006/relationships/image" Target="../media/image220.png"/><Relationship Id="rId2" Type="http://schemas.openxmlformats.org/officeDocument/2006/relationships/image" Target="../media/image219.png"/><Relationship Id="rId10" Type="http://schemas.openxmlformats.org/officeDocument/2006/relationships/slideLayout" Target="../slideLayouts/slideLayout3.xml"/><Relationship Id="rId1" Type="http://schemas.openxmlformats.org/officeDocument/2006/relationships/image" Target="../media/image2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8.png"/><Relationship Id="rId1" Type="http://schemas.openxmlformats.org/officeDocument/2006/relationships/image" Target="../media/image22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0.png"/><Relationship Id="rId1" Type="http://schemas.openxmlformats.org/officeDocument/2006/relationships/image" Target="../media/image2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 altLang="zh-CN" sz="1400" dirty="0">
                <a:latin typeface="+mj-lt"/>
                <a:ea typeface="宋体" pitchFamily="2" charset="-122"/>
                <a:sym typeface="+mn-ea"/>
              </a:rPr>
              <a:t>sk Hall</a:t>
            </a:r>
            <a:r>
              <a:rPr lang="zh-CN" altLang="" sz="1400" dirty="0">
                <a:latin typeface="+mj-lt"/>
                <a:ea typeface="宋体" pitchFamily="2" charset="-122"/>
                <a:sym typeface="+mn-ea"/>
              </a:rPr>
              <a:t>效应</a:t>
            </a:r>
            <a:endParaRPr lang="zh-CN" altLang=""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a:t>
            </a:r>
            <a:r>
              <a:rPr lang="" altLang="en-US" sz="1400" dirty="0">
                <a:solidFill>
                  <a:schemeClr val="tx1"/>
                </a:solidFill>
                <a:latin typeface="+mj-lt"/>
                <a:ea typeface="宋体" pitchFamily="2" charset="-122"/>
              </a:rPr>
              <a:t>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 altLang="en-US" sz="1400"/>
              <a:t>bulk DMI</a:t>
            </a:r>
            <a:endParaRPr lang=""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 altLang="en-US" sz="1400"/>
              <a:t>STT</a:t>
            </a:r>
            <a:endParaRPr lang=""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 sz="1400" dirty="0">
                <a:solidFill>
                  <a:schemeClr val="tx1"/>
                </a:solidFill>
                <a:latin typeface="+mj-lt"/>
                <a:ea typeface="宋体" pitchFamily="2" charset="-122"/>
              </a:rPr>
              <a:t>带宽</a:t>
            </a:r>
            <a:r>
              <a:rPr lang="" altLang="zh-CN" sz="1400" dirty="0">
                <a:solidFill>
                  <a:schemeClr val="tx1"/>
                </a:solidFill>
                <a:latin typeface="+mj-lt"/>
                <a:ea typeface="宋体" pitchFamily="2" charset="-122"/>
              </a:rPr>
              <a:t> [-4t - delta, 4t + delta ]</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偏压：</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当样品尺寸小时，量子干涉导致</a:t>
            </a:r>
            <a:r>
              <a:rPr lang="" altLang="zh-CN" sz="1400" dirty="0">
                <a:solidFill>
                  <a:schemeClr val="tx1"/>
                </a:solidFill>
                <a:latin typeface="+mj-lt"/>
                <a:ea typeface="宋体" pitchFamily="2" charset="-122"/>
              </a:rPr>
              <a:t>T(S)HE</a:t>
            </a:r>
            <a:r>
              <a:rPr lang="zh-CN" altLang="" sz="1400" dirty="0">
                <a:solidFill>
                  <a:schemeClr val="tx1"/>
                </a:solidFill>
                <a:latin typeface="+mj-lt"/>
                <a:ea typeface="宋体" pitchFamily="2" charset="-122"/>
              </a:rPr>
              <a:t>的震荡。本文样品较大，退相干强，无此现象，实际材料中也无</a:t>
            </a:r>
            <a:r>
              <a:rPr lang="" altLang="zh-CN" sz="1400" dirty="0">
                <a:solidFill>
                  <a:schemeClr val="tx1"/>
                </a:solidFill>
                <a:latin typeface="+mj-lt"/>
                <a:ea typeface="宋体" pitchFamily="2" charset="-122"/>
              </a:rPr>
              <a:t> [36]</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 altLang="zh-CN" sz="1400" dirty="0">
                <a:solidFill>
                  <a:schemeClr val="tx1"/>
                </a:solidFill>
                <a:latin typeface="+mj-lt"/>
                <a:ea typeface="宋体" pitchFamily="2" charset="-122"/>
              </a:rPr>
              <a:t>THE</a:t>
            </a:r>
            <a:r>
              <a:rPr lang="zh-CN" altLang="" sz="1400" dirty="0">
                <a:solidFill>
                  <a:schemeClr val="tx1"/>
                </a:solidFill>
                <a:latin typeface="+mj-lt"/>
                <a:ea typeface="宋体" pitchFamily="2" charset="-122"/>
              </a:rPr>
              <a:t>理论的前提是</a:t>
            </a:r>
            <a:r>
              <a:rPr lang="zh-CN" altLang="" sz="1400" dirty="0">
                <a:solidFill>
                  <a:srgbClr val="FF0000"/>
                </a:solidFill>
                <a:latin typeface="+mj-lt"/>
                <a:ea typeface="宋体" pitchFamily="2" charset="-122"/>
              </a:rPr>
              <a:t>绝热近似</a:t>
            </a:r>
            <a:r>
              <a:rPr lang="zh-CN" altLang=""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 altLang="en-US" sz="1400" dirty="0">
                <a:solidFill>
                  <a:schemeClr val="tx1"/>
                </a:solidFill>
                <a:latin typeface="+mj-lt"/>
                <a:ea typeface="宋体" pitchFamily="2" charset="-122"/>
              </a:rPr>
              <a:t>[18,30]</a:t>
            </a:r>
            <a:endParaRPr lang=""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如果磁结构变化剧烈，会导致</a:t>
            </a:r>
            <a:r>
              <a:rPr lang="" altLang="zh-CN" sz="1400" dirty="0">
                <a:solidFill>
                  <a:schemeClr val="tx1"/>
                </a:solidFill>
                <a:latin typeface="+mj-lt"/>
                <a:ea typeface="宋体" pitchFamily="2" charset="-122"/>
              </a:rPr>
              <a:t>spin mistracking, </a:t>
            </a:r>
            <a:r>
              <a:rPr lang="zh-CN" altLang="" sz="1400" dirty="0">
                <a:solidFill>
                  <a:schemeClr val="tx1"/>
                </a:solidFill>
                <a:latin typeface="+mj-lt"/>
                <a:ea typeface="宋体" pitchFamily="2" charset="-122"/>
              </a:rPr>
              <a:t>畴壁电阻，非绝热力矩</a:t>
            </a:r>
            <a:r>
              <a:rPr lang="" altLang="zh-CN" sz="1400" dirty="0">
                <a:solidFill>
                  <a:schemeClr val="tx1"/>
                </a:solidFill>
                <a:latin typeface="+mj-lt"/>
                <a:ea typeface="宋体" pitchFamily="2" charset="-122"/>
              </a:rPr>
              <a:t>[47,48]</a:t>
            </a:r>
            <a:endParaRPr lang=""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 altLang="en-US" sz="1400" dirty="0">
                <a:solidFill>
                  <a:schemeClr val="tx1"/>
                </a:solidFill>
                <a:latin typeface="+mj-lt"/>
                <a:ea typeface="宋体" pitchFamily="2" charset="-122"/>
              </a:rPr>
              <a:t>rofile</a:t>
            </a:r>
            <a:r>
              <a:rPr lang="zh-CN" altLang="" sz="1400" dirty="0">
                <a:solidFill>
                  <a:schemeClr val="tx1"/>
                </a:solidFill>
                <a:latin typeface="+mj-lt"/>
                <a:ea typeface="宋体" pitchFamily="2" charset="-122"/>
              </a:rPr>
              <a:t>满足绝热近似</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结果不依赖于系统尺寸与</a:t>
            </a:r>
            <a:r>
              <a:rPr lang="" altLang="zh-CN" sz="1400" dirty="0">
                <a:solidFill>
                  <a:schemeClr val="tx1"/>
                </a:solidFill>
                <a:latin typeface="+mj-lt"/>
                <a:ea typeface="宋体" pitchFamily="2" charset="-122"/>
              </a:rPr>
              <a:t>channel</a:t>
            </a:r>
            <a:r>
              <a:rPr lang="zh-CN" altLang="" sz="1400" dirty="0">
                <a:solidFill>
                  <a:schemeClr val="tx1"/>
                </a:solidFill>
                <a:latin typeface="+mj-lt"/>
                <a:ea typeface="宋体" pitchFamily="2" charset="-122"/>
              </a:rPr>
              <a:t>个数</a:t>
            </a:r>
            <a:endParaRPr lang="zh-CN" altLang=""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 sz="1400">
                <a:solidFill>
                  <a:srgbClr val="FF0000"/>
                </a:solidFill>
                <a:ea typeface="宋体" charset="0"/>
              </a:rPr>
              <a:t>检查之前的</a:t>
            </a:r>
            <a:r>
              <a:rPr lang="en-US" altLang="zh-CN" sz="1400">
                <a:solidFill>
                  <a:srgbClr val="FF0000"/>
                </a:solidFill>
                <a:ea typeface="宋体" charset="0"/>
              </a:rPr>
              <a:t>sk</a:t>
            </a:r>
            <a:r>
              <a:rPr lang="" altLang="en-US" sz="1400">
                <a:solidFill>
                  <a:srgbClr val="FF0000"/>
                </a:solidFill>
                <a:ea typeface="宋体" charset="0"/>
              </a:rPr>
              <a:t> profile</a:t>
            </a:r>
            <a:r>
              <a:rPr lang="zh-CN" altLang="" sz="1400">
                <a:solidFill>
                  <a:srgbClr val="FF0000"/>
                </a:solidFill>
                <a:ea typeface="宋体" charset="0"/>
              </a:rPr>
              <a:t>是不是满足绝热近似</a:t>
            </a:r>
            <a:endParaRPr lang="zh-CN" altLang=""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 altLang="zh-CN" sz="1400" dirty="0">
                <a:solidFill>
                  <a:schemeClr val="tx1"/>
                </a:solidFill>
                <a:latin typeface="+mj-lt"/>
                <a:ea typeface="宋体" pitchFamily="2" charset="-122"/>
              </a:rPr>
              <a:t>Hall</a:t>
            </a:r>
            <a:r>
              <a:rPr lang="zh-CN" altLang=""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目前无杂质的情况下，假设是</a:t>
            </a:r>
            <a:r>
              <a:rPr lang="zh-CN" altLang="" sz="1400" dirty="0">
                <a:solidFill>
                  <a:srgbClr val="FF0000"/>
                </a:solidFill>
                <a:latin typeface="+mj-lt"/>
                <a:ea typeface="宋体" pitchFamily="2" charset="-122"/>
              </a:rPr>
              <a:t>弹道输运</a:t>
            </a:r>
            <a:endParaRPr lang="zh-CN" altLang=""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 altLang="en-US" sz="1400" dirty="0">
                <a:solidFill>
                  <a:schemeClr val="tx1"/>
                </a:solidFill>
                <a:latin typeface="+mj-lt"/>
                <a:ea typeface="宋体" pitchFamily="2" charset="-122"/>
              </a:rPr>
              <a:t>]</a:t>
            </a:r>
            <a:endParaRPr lang=""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 altLang="zh-CN" sz="1400" dirty="0">
                <a:latin typeface="+mj-lt"/>
                <a:ea typeface="宋体" pitchFamily="2" charset="-122"/>
                <a:sym typeface="+mn-ea"/>
              </a:rPr>
              <a:t>T(S)HE</a:t>
            </a:r>
            <a:r>
              <a:rPr lang="zh-CN" altLang=""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弱无序使</a:t>
            </a:r>
            <a:r>
              <a:rPr lang="" altLang="zh-CN" sz="1400" dirty="0">
                <a:solidFill>
                  <a:schemeClr val="tx1"/>
                </a:solidFill>
                <a:latin typeface="+mj-lt"/>
                <a:ea typeface="宋体" pitchFamily="2" charset="-122"/>
              </a:rPr>
              <a:t>T(S)HE</a:t>
            </a:r>
            <a:r>
              <a:rPr lang="zh-CN" altLang="" sz="1400" dirty="0">
                <a:solidFill>
                  <a:schemeClr val="tx1"/>
                </a:solidFill>
                <a:latin typeface="+mj-lt"/>
                <a:ea typeface="宋体" pitchFamily="2" charset="-122"/>
              </a:rPr>
              <a:t>信号变光滑，并明显抑制</a:t>
            </a:r>
            <a:endParaRPr lang="zh-CN" altLang=""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 sz="1400" dirty="0">
                <a:solidFill>
                  <a:schemeClr val="tx1"/>
                </a:solidFill>
                <a:latin typeface="+mj-lt"/>
                <a:ea typeface="宋体" pitchFamily="2" charset="-122"/>
              </a:rPr>
              <a:t>样品电导的半经验公式：</a:t>
            </a:r>
            <a:endParaRPr lang="zh-CN" altLang=""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 altLang="zh-CN" sz="1400">
                <a:solidFill>
                  <a:schemeClr val="tx1"/>
                </a:solidFill>
                <a:ea typeface="宋体" charset="0"/>
              </a:rPr>
              <a:t>channel</a:t>
            </a:r>
            <a:r>
              <a:rPr lang="zh-CN" altLang="" sz="1400">
                <a:solidFill>
                  <a:schemeClr val="tx1"/>
                </a:solidFill>
                <a:ea typeface="宋体" charset="0"/>
              </a:rPr>
              <a:t>个数，得电阻反比于样品长度，系数为平均自由程，得：局域化效应可忽略</a:t>
            </a:r>
            <a:endParaRPr lang="zh-CN" altLang="" sz="1400">
              <a:solidFill>
                <a:schemeClr val="tx1"/>
              </a:solidFill>
              <a:ea typeface="宋体" charset="0"/>
            </a:endParaRPr>
          </a:p>
          <a:p>
            <a:pPr marL="285750" indent="-285750">
              <a:buFont typeface="Arial" panose="02080604020202020204" pitchFamily="34" charset="0"/>
              <a:buChar char="•"/>
            </a:pPr>
            <a:r>
              <a:rPr lang="" altLang="zh-CN" sz="1400">
                <a:solidFill>
                  <a:schemeClr val="tx1"/>
                </a:solidFill>
                <a:ea typeface="宋体" charset="0"/>
              </a:rPr>
              <a:t>T(S)HE</a:t>
            </a:r>
            <a:r>
              <a:rPr lang="zh-CN" altLang="" sz="1400">
                <a:solidFill>
                  <a:schemeClr val="tx1"/>
                </a:solidFill>
                <a:ea typeface="宋体" charset="0"/>
              </a:rPr>
              <a:t>对无序很敏感</a:t>
            </a:r>
            <a:endParaRPr lang="zh-CN" altLang="" sz="1400">
              <a:solidFill>
                <a:schemeClr val="tx1"/>
              </a:solidFill>
              <a:ea typeface="宋体" charset="0"/>
            </a:endParaRPr>
          </a:p>
          <a:p>
            <a:pPr marL="285750" indent="-285750">
              <a:buFont typeface="Arial" panose="02080604020202020204" pitchFamily="34" charset="0"/>
              <a:buChar char="•"/>
            </a:pPr>
            <a:r>
              <a:rPr lang="zh-CN" altLang=""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 altLang="zh-CN" sz="1400">
                <a:solidFill>
                  <a:schemeClr val="tx1"/>
                </a:solidFill>
                <a:ea typeface="宋体" charset="0"/>
              </a:rPr>
              <a:t>THE</a:t>
            </a:r>
            <a:endParaRPr lang=""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 altLang="zh-CN" sz="1400">
                <a:ea typeface="宋体" pitchFamily="2" charset="-122"/>
              </a:rPr>
              <a:t>[49]</a:t>
            </a:r>
            <a:endParaRPr lang=""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 altLang="zh-CN" sz="1400">
                <a:ea typeface="宋体" pitchFamily="2" charset="-122"/>
              </a:rPr>
              <a:t>[50]</a:t>
            </a:r>
            <a:endParaRPr lang=""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 altLang="zh-CN" sz="1325">
                <a:solidFill>
                  <a:srgbClr val="FF0000"/>
                </a:solidFill>
              </a:rPr>
              <a:t>breathing mode</a:t>
            </a:r>
            <a:r>
              <a:rPr lang="zh-CN" altLang=""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389255" y="925195"/>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59812" y="2345256"/>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847975"/>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389255" y="317563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 altLang="en-US" sz="1400">
                <a:solidFill>
                  <a:schemeClr val="tx1"/>
                </a:solidFill>
                <a:ea typeface="宋体" pitchFamily="2" charset="-122"/>
              </a:rPr>
              <a:t>Neel</a:t>
            </a:r>
            <a:r>
              <a:rPr lang="en-US" altLang="" sz="1400">
                <a:solidFill>
                  <a:schemeClr val="tx1"/>
                </a:solidFill>
                <a:ea typeface="宋体" pitchFamily="2" charset="-122"/>
              </a:rPr>
              <a:t> sk</a:t>
            </a:r>
            <a:r>
              <a:rPr lang="zh-CN" altLang="en-US" sz="1400">
                <a:solidFill>
                  <a:schemeClr val="tx1"/>
                </a:solidFill>
                <a:ea typeface="宋体" pitchFamily="2" charset="-122"/>
              </a:rPr>
              <a:t>的</a:t>
            </a:r>
            <a:r>
              <a:rPr lang="" altLang="zh-CN" sz="1400">
                <a:solidFill>
                  <a:schemeClr val="tx1"/>
                </a:solidFill>
                <a:ea typeface="宋体" pitchFamily="2" charset="-122"/>
              </a:rPr>
              <a:t>Nsk=p=1,-1</a:t>
            </a:r>
            <a:r>
              <a:rPr lang="zh-CN" altLang=""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 altLang="zh-CN" sz="1400">
                <a:solidFill>
                  <a:schemeClr val="tx1"/>
                </a:solidFill>
                <a:ea typeface="宋体" pitchFamily="2" charset="-122"/>
              </a:rPr>
              <a:t> s//y</a:t>
            </a:r>
            <a:r>
              <a:rPr lang="zh-CN" altLang="" sz="1400">
                <a:solidFill>
                  <a:schemeClr val="tx1"/>
                </a:solidFill>
                <a:ea typeface="宋体" pitchFamily="2" charset="-122"/>
              </a:rPr>
              <a:t>轴，</a:t>
            </a:r>
            <a:r>
              <a:rPr lang="" altLang="zh-CN" sz="1400">
                <a:solidFill>
                  <a:schemeClr val="tx1"/>
                </a:solidFill>
                <a:ea typeface="宋体" pitchFamily="2" charset="-122"/>
              </a:rPr>
              <a:t>DeltaU=0</a:t>
            </a:r>
            <a:r>
              <a:rPr lang="zh-CN" altLang=""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 altLang="en-US" sz="1400">
                <a:solidFill>
                  <a:schemeClr val="tx1"/>
                </a:solidFill>
                <a:ea typeface="宋体" pitchFamily="2" charset="-122"/>
              </a:rPr>
              <a:t>[109]</a:t>
            </a:r>
            <a:endParaRPr lang="" altLang="en-US"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 altLang="zh-CN" sz="1400">
                <a:solidFill>
                  <a:schemeClr val="tx1"/>
                </a:solidFill>
                <a:ea typeface="宋体" pitchFamily="2" charset="-122"/>
              </a:rPr>
              <a:t>Nsk=0</a:t>
            </a:r>
            <a:r>
              <a:rPr lang="zh-CN" altLang=""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 sz="1200">
                <a:solidFill>
                  <a:schemeClr val="tx1"/>
                </a:solidFill>
                <a:ea typeface="宋体" pitchFamily="2" charset="-122"/>
              </a:rPr>
              <a:t>取决于电子极化方向，</a:t>
            </a:r>
            <a:r>
              <a:rPr lang="" sz="1200">
                <a:solidFill>
                  <a:schemeClr val="tx1"/>
                </a:solidFill>
                <a:ea typeface="宋体" pitchFamily="2" charset="-122"/>
              </a:rPr>
              <a:t>STT</a:t>
            </a:r>
            <a:r>
              <a:rPr lang="zh-CN" altLang="" sz="1200">
                <a:solidFill>
                  <a:schemeClr val="tx1"/>
                </a:solidFill>
                <a:ea typeface="宋体" pitchFamily="2" charset="-122"/>
              </a:rPr>
              <a:t>会增强一个</a:t>
            </a:r>
            <a:r>
              <a:rPr lang="" altLang="zh-CN" sz="1200">
                <a:solidFill>
                  <a:schemeClr val="tx1"/>
                </a:solidFill>
                <a:ea typeface="宋体" pitchFamily="2" charset="-122"/>
              </a:rPr>
              <a:t>magnon</a:t>
            </a:r>
            <a:r>
              <a:rPr lang="zh-CN" altLang="" sz="1200">
                <a:solidFill>
                  <a:schemeClr val="tx1"/>
                </a:solidFill>
                <a:ea typeface="宋体" pitchFamily="2" charset="-122"/>
              </a:rPr>
              <a:t>模而抑制另一个</a:t>
            </a:r>
            <a:endParaRPr lang="zh-CN" altLang="" sz="1200">
              <a:solidFill>
                <a:schemeClr val="tx1"/>
              </a:solidFill>
              <a:ea typeface="宋体" pitchFamily="2" charset="-122"/>
            </a:endParaRPr>
          </a:p>
          <a:p>
            <a:pPr marL="171450" indent="-171450">
              <a:buFont typeface="Arial" panose="02080604020202020204" pitchFamily="34" charset="0"/>
              <a:buChar char="•"/>
            </a:pPr>
            <a:r>
              <a:rPr lang="zh-CN" altLang="" sz="1200">
                <a:solidFill>
                  <a:schemeClr val="tx1"/>
                </a:solidFill>
                <a:ea typeface="宋体" pitchFamily="2" charset="-122"/>
              </a:rPr>
              <a:t>有限温度下，由</a:t>
            </a:r>
            <a:r>
              <a:rPr lang="" altLang="zh-CN" sz="1200">
                <a:solidFill>
                  <a:schemeClr val="tx1"/>
                </a:solidFill>
                <a:ea typeface="宋体" pitchFamily="2" charset="-122"/>
              </a:rPr>
              <a:t>STT</a:t>
            </a:r>
            <a:r>
              <a:rPr lang="zh-CN" altLang=""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 altLang="zh-CN" sz="1200">
                <a:solidFill>
                  <a:schemeClr val="tx1"/>
                </a:solidFill>
                <a:ea typeface="宋体" pitchFamily="2" charset="-122"/>
              </a:rPr>
              <a:t>magnon</a:t>
            </a:r>
            <a:r>
              <a:rPr lang="zh-CN" altLang=""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 altLang="en-US" sz="1200">
                <a:solidFill>
                  <a:schemeClr val="tx1"/>
                </a:solidFill>
                <a:ea typeface="宋体" pitchFamily="2" charset="-122"/>
              </a:rPr>
              <a:t>ump</a:t>
            </a:r>
            <a:r>
              <a:rPr lang="en-US" altLang="" sz="1200">
                <a:solidFill>
                  <a:schemeClr val="tx1"/>
                </a:solidFill>
                <a:ea typeface="宋体" pitchFamily="2" charset="-122"/>
              </a:rPr>
              <a:t>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 altLang="zh-CN" sz="1200">
                <a:solidFill>
                  <a:schemeClr val="tx1"/>
                </a:solidFill>
                <a:ea typeface="宋体" pitchFamily="2" charset="-122"/>
              </a:rPr>
              <a:t>magno</a:t>
            </a:r>
            <a:r>
              <a:rPr lang="en-US" altLang=""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7114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https://arxiv.org/pdf/2110.08696.pdf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https://arxiv.org/pdf/2110.09120.pdf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https://arxiv.org/pdf/2110.07102.pdf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https://arxiv.org/pdf/2110.00045.pdf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https://arxiv.org/pdf/2110.00348.pdf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https://arxiv.org/pdf/2110.14604.pdf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https://arxiv.org/pdf/2111.01942.pdf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https://arxiv.org/pdf/2111.05767.pdf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https://arxiv.org/pdf/2111.02494.pdf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https://arxiv.org/pdf/2111.02043.pdf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https://arxiv.org/pdf/2111.05575.pdf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https://arxiv.org/pdf/2111.07532</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https://arxiv.org/pdf/2111.07710.pdf</a:t>
            </a:r>
            <a:endParaRPr lang="zh-CN" altLang="en-US" sz="1200" b="1">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22438</Words>
  <Application>WPS Presentation</Application>
  <PresentationFormat>自定义</PresentationFormat>
  <Paragraphs>1318</Paragraphs>
  <Slides>69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69</vt:i4>
      </vt:variant>
    </vt:vector>
  </HeadingPairs>
  <TitlesOfParts>
    <vt:vector size="87" baseType="lpstr">
      <vt:lpstr>Arial</vt:lpstr>
      <vt:lpstr>宋体</vt:lpstr>
      <vt:lpstr>Wingdings</vt:lpstr>
      <vt:lpstr>Nimbus Roman No9 L</vt:lpstr>
      <vt:lpstr>Symbol</vt:lpstr>
      <vt:lpstr>Times New Roman</vt:lpstr>
      <vt:lpstr>文泉驿微米黑</vt:lpstr>
      <vt:lpstr>Vivaldi</vt:lpstr>
      <vt:lpstr>Comfortaa Light</vt:lpstr>
      <vt:lpstr>Times New Roman</vt:lpstr>
      <vt:lpstr>微软雅黑</vt:lpstr>
      <vt:lpstr>宋体</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1052</cp:revision>
  <dcterms:created xsi:type="dcterms:W3CDTF">2021-11-29T14:39:46Z</dcterms:created>
  <dcterms:modified xsi:type="dcterms:W3CDTF">2021-11-29T14:39:46Z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